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ileron Heavy" charset="1" panose="00000A00000000000000"/>
      <p:regular r:id="rId14"/>
    </p:embeddedFont>
    <p:embeddedFont>
      <p:font typeface="Aileron Heavy Bold" charset="1" panose="00000A00000000000000"/>
      <p:regular r:id="rId15"/>
    </p:embeddedFont>
    <p:embeddedFont>
      <p:font typeface="Aileron Heavy Italics" charset="1" panose="00000A00000000000000"/>
      <p:regular r:id="rId16"/>
    </p:embeddedFont>
    <p:embeddedFont>
      <p:font typeface="Aileron Heavy Bold Italics" charset="1" panose="00000A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6638775" y="738746"/>
            <a:ext cx="1241050" cy="579909"/>
          </a:xfrm>
          <a:custGeom>
            <a:avLst/>
            <a:gdLst/>
            <a:ahLst/>
            <a:cxnLst/>
            <a:rect r="r" b="b" t="t" l="l"/>
            <a:pathLst>
              <a:path h="579909" w="1241050">
                <a:moveTo>
                  <a:pt x="0" y="0"/>
                </a:moveTo>
                <a:lnTo>
                  <a:pt x="1241050" y="0"/>
                </a:lnTo>
                <a:lnTo>
                  <a:pt x="1241050" y="579908"/>
                </a:lnTo>
                <a:lnTo>
                  <a:pt x="0" y="5799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467098" y="1890154"/>
            <a:ext cx="1412727" cy="942674"/>
          </a:xfrm>
          <a:custGeom>
            <a:avLst/>
            <a:gdLst/>
            <a:ahLst/>
            <a:cxnLst/>
            <a:rect r="r" b="b" t="t" l="l"/>
            <a:pathLst>
              <a:path h="942674" w="1412727">
                <a:moveTo>
                  <a:pt x="0" y="0"/>
                </a:moveTo>
                <a:lnTo>
                  <a:pt x="1412727" y="0"/>
                </a:lnTo>
                <a:lnTo>
                  <a:pt x="1412727" y="942675"/>
                </a:lnTo>
                <a:lnTo>
                  <a:pt x="0" y="942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730522" y="4365514"/>
            <a:ext cx="10196360" cy="4892786"/>
            <a:chOff x="0" y="0"/>
            <a:chExt cx="13595147" cy="6523715"/>
          </a:xfrm>
        </p:grpSpPr>
        <p:sp>
          <p:nvSpPr>
            <p:cNvPr name="TextBox 12" id="12"/>
            <p:cNvSpPr txBox="true"/>
            <p:nvPr/>
          </p:nvSpPr>
          <p:spPr>
            <a:xfrm rot="0">
              <a:off x="0" y="85725"/>
              <a:ext cx="13595147" cy="5601616"/>
            </a:xfrm>
            <a:prstGeom prst="rect">
              <a:avLst/>
            </a:prstGeom>
          </p:spPr>
          <p:txBody>
            <a:bodyPr anchor="t" rtlCol="false" tIns="0" lIns="0" bIns="0" rIns="0">
              <a:spAutoFit/>
            </a:bodyPr>
            <a:lstStyle/>
            <a:p>
              <a:pPr>
                <a:lnSpc>
                  <a:spcPts val="10866"/>
                </a:lnSpc>
              </a:pPr>
              <a:r>
                <a:rPr lang="en-US" sz="9878">
                  <a:solidFill>
                    <a:srgbClr val="3EDAD8"/>
                  </a:solidFill>
                  <a:latin typeface="Aileron Heavy Bold"/>
                </a:rPr>
                <a:t>BLUETOOTH CONTROLLED RC CAR </a:t>
              </a:r>
            </a:p>
          </p:txBody>
        </p:sp>
        <p:sp>
          <p:nvSpPr>
            <p:cNvPr name="TextBox 13" id="13"/>
            <p:cNvSpPr txBox="true"/>
            <p:nvPr/>
          </p:nvSpPr>
          <p:spPr>
            <a:xfrm rot="0">
              <a:off x="0" y="5983791"/>
              <a:ext cx="13595147" cy="539924"/>
            </a:xfrm>
            <a:prstGeom prst="rect">
              <a:avLst/>
            </a:prstGeom>
          </p:spPr>
          <p:txBody>
            <a:bodyPr anchor="t" rtlCol="false" tIns="0" lIns="0" bIns="0" rIns="0">
              <a:spAutoFit/>
            </a:bodyPr>
            <a:lstStyle/>
            <a:p>
              <a:pPr>
                <a:lnSpc>
                  <a:spcPts val="321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6834375" y="0"/>
            <a:ext cx="1453625" cy="10287000"/>
          </a:xfrm>
          <a:prstGeom prst="rect">
            <a:avLst/>
          </a:prstGeom>
          <a:solidFill>
            <a:srgbClr val="3EDAD8"/>
          </a:solidFill>
        </p:spPr>
      </p:sp>
      <p:grpSp>
        <p:nvGrpSpPr>
          <p:cNvPr name="Group 3" id="3"/>
          <p:cNvGrpSpPr/>
          <p:nvPr/>
        </p:nvGrpSpPr>
        <p:grpSpPr>
          <a:xfrm rot="0">
            <a:off x="0" y="102420"/>
            <a:ext cx="3620425" cy="70088"/>
            <a:chOff x="0" y="0"/>
            <a:chExt cx="953528" cy="18459"/>
          </a:xfrm>
        </p:grpSpPr>
        <p:sp>
          <p:nvSpPr>
            <p:cNvPr name="Freeform 4" id="4"/>
            <p:cNvSpPr/>
            <p:nvPr/>
          </p:nvSpPr>
          <p:spPr>
            <a:xfrm flipH="false" flipV="false" rot="0">
              <a:off x="0" y="0"/>
              <a:ext cx="953528" cy="18459"/>
            </a:xfrm>
            <a:custGeom>
              <a:avLst/>
              <a:gdLst/>
              <a:ahLst/>
              <a:cxnLst/>
              <a:rect r="r" b="b" t="t" l="l"/>
              <a:pathLst>
                <a:path h="18459" w="953528">
                  <a:moveTo>
                    <a:pt x="0" y="0"/>
                  </a:moveTo>
                  <a:lnTo>
                    <a:pt x="953528" y="0"/>
                  </a:lnTo>
                  <a:lnTo>
                    <a:pt x="953528" y="18459"/>
                  </a:lnTo>
                  <a:lnTo>
                    <a:pt x="0" y="18459"/>
                  </a:lnTo>
                  <a:close/>
                </a:path>
              </a:pathLst>
            </a:custGeom>
            <a:solidFill>
              <a:srgbClr val="000000">
                <a:alpha val="0"/>
              </a:srgbClr>
            </a:solidFill>
          </p:spPr>
        </p:sp>
        <p:sp>
          <p:nvSpPr>
            <p:cNvPr name="TextBox 5" id="5"/>
            <p:cNvSpPr txBox="true"/>
            <p:nvPr/>
          </p:nvSpPr>
          <p:spPr>
            <a:xfrm>
              <a:off x="0" y="-57150"/>
              <a:ext cx="953528" cy="75609"/>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1289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7252578" y="548449"/>
            <a:ext cx="617220" cy="1028700"/>
          </a:xfrm>
          <a:custGeom>
            <a:avLst/>
            <a:gdLst/>
            <a:ahLst/>
            <a:cxnLst/>
            <a:rect r="r" b="b" t="t" l="l"/>
            <a:pathLst>
              <a:path h="1028700" w="617220">
                <a:moveTo>
                  <a:pt x="0" y="0"/>
                </a:moveTo>
                <a:lnTo>
                  <a:pt x="617220" y="0"/>
                </a:lnTo>
                <a:lnTo>
                  <a:pt x="617220" y="1028701"/>
                </a:lnTo>
                <a:lnTo>
                  <a:pt x="0" y="1028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940662" y="2125599"/>
            <a:ext cx="1241050" cy="579909"/>
          </a:xfrm>
          <a:custGeom>
            <a:avLst/>
            <a:gdLst/>
            <a:ahLst/>
            <a:cxnLst/>
            <a:rect r="r" b="b" t="t" l="l"/>
            <a:pathLst>
              <a:path h="579909" w="1241050">
                <a:moveTo>
                  <a:pt x="0" y="0"/>
                </a:moveTo>
                <a:lnTo>
                  <a:pt x="1241051" y="0"/>
                </a:lnTo>
                <a:lnTo>
                  <a:pt x="1241051" y="579909"/>
                </a:lnTo>
                <a:lnTo>
                  <a:pt x="0" y="5799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277867" y="990600"/>
            <a:ext cx="11844987" cy="1134999"/>
          </a:xfrm>
          <a:prstGeom prst="rect">
            <a:avLst/>
          </a:prstGeom>
        </p:spPr>
        <p:txBody>
          <a:bodyPr anchor="t" rtlCol="false" tIns="0" lIns="0" bIns="0" rIns="0">
            <a:spAutoFit/>
          </a:bodyPr>
          <a:lstStyle/>
          <a:p>
            <a:pPr>
              <a:lnSpc>
                <a:spcPts val="8928"/>
              </a:lnSpc>
            </a:pPr>
            <a:r>
              <a:rPr lang="en-US" sz="7200" spc="-215">
                <a:solidFill>
                  <a:srgbClr val="3EDAD8"/>
                </a:solidFill>
                <a:latin typeface="Aileron Heavy"/>
              </a:rPr>
              <a:t>HOW THE CODE WORKS</a:t>
            </a:r>
          </a:p>
        </p:txBody>
      </p:sp>
      <p:sp>
        <p:nvSpPr>
          <p:cNvPr name="TextBox 12" id="12"/>
          <p:cNvSpPr txBox="true"/>
          <p:nvPr/>
        </p:nvSpPr>
        <p:spPr>
          <a:xfrm rot="0">
            <a:off x="603775" y="2694064"/>
            <a:ext cx="16230600" cy="6787537"/>
          </a:xfrm>
          <a:prstGeom prst="rect">
            <a:avLst/>
          </a:prstGeom>
        </p:spPr>
        <p:txBody>
          <a:bodyPr anchor="t" rtlCol="false" tIns="0" lIns="0" bIns="0" rIns="0">
            <a:spAutoFit/>
          </a:bodyPr>
          <a:lstStyle/>
          <a:p>
            <a:pPr marL="760865" indent="-380432" lvl="1">
              <a:lnSpc>
                <a:spcPts val="4933"/>
              </a:lnSpc>
              <a:buFont typeface="Arial"/>
              <a:buChar char="•"/>
            </a:pPr>
            <a:r>
              <a:rPr lang="en-US" sz="3524">
                <a:solidFill>
                  <a:srgbClr val="FFFFFF"/>
                </a:solidFill>
                <a:latin typeface="Canva Sans Bold"/>
              </a:rPr>
              <a:t>The code reads a character value from a Bluetooth device, and based on the received command, it controls the car's movement.</a:t>
            </a:r>
          </a:p>
          <a:p>
            <a:pPr>
              <a:lnSpc>
                <a:spcPts val="4933"/>
              </a:lnSpc>
            </a:pPr>
          </a:p>
          <a:p>
            <a:pPr marL="760865" indent="-380432" lvl="1">
              <a:lnSpc>
                <a:spcPts val="4933"/>
              </a:lnSpc>
              <a:buFont typeface="Arial"/>
              <a:buChar char="•"/>
            </a:pPr>
            <a:r>
              <a:rPr lang="en-US" sz="3524">
                <a:solidFill>
                  <a:srgbClr val="FFFFFF"/>
                </a:solidFill>
                <a:latin typeface="Canva Sans Bold"/>
              </a:rPr>
              <a:t>The code starts with defining the pins used to control the car's motors. Then, in the setup function, it sets the defined pins as output pins and starts the serial communication.</a:t>
            </a:r>
          </a:p>
          <a:p>
            <a:pPr>
              <a:lnSpc>
                <a:spcPts val="4933"/>
              </a:lnSpc>
            </a:pPr>
          </a:p>
          <a:p>
            <a:pPr marL="760865" indent="-380432" lvl="1">
              <a:lnSpc>
                <a:spcPts val="4933"/>
              </a:lnSpc>
              <a:buFont typeface="Arial"/>
              <a:buChar char="•"/>
            </a:pPr>
            <a:r>
              <a:rPr lang="en-US" sz="3524">
                <a:solidFill>
                  <a:srgbClr val="FFFFFF"/>
                </a:solidFill>
                <a:latin typeface="Canva Sans Bold"/>
              </a:rPr>
              <a:t>In the loop function, the code waits for incoming data from the Bluetooth device. Once a character is available, it is stored in the variable "cmd." Then, the code checks the value of "cmd" and executes the corresponding action.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6713565" y="738746"/>
            <a:ext cx="1241050" cy="579909"/>
          </a:xfrm>
          <a:custGeom>
            <a:avLst/>
            <a:gdLst/>
            <a:ahLst/>
            <a:cxnLst/>
            <a:rect r="r" b="b" t="t" l="l"/>
            <a:pathLst>
              <a:path h="579909" w="1241050">
                <a:moveTo>
                  <a:pt x="0" y="0"/>
                </a:moveTo>
                <a:lnTo>
                  <a:pt x="1241051" y="0"/>
                </a:lnTo>
                <a:lnTo>
                  <a:pt x="1241051" y="579908"/>
                </a:lnTo>
                <a:lnTo>
                  <a:pt x="0" y="5799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943339" y="2099254"/>
            <a:ext cx="781502" cy="1318641"/>
          </a:xfrm>
          <a:custGeom>
            <a:avLst/>
            <a:gdLst/>
            <a:ahLst/>
            <a:cxnLst/>
            <a:rect r="r" b="b" t="t" l="l"/>
            <a:pathLst>
              <a:path h="1318641" w="781502">
                <a:moveTo>
                  <a:pt x="0" y="0"/>
                </a:moveTo>
                <a:lnTo>
                  <a:pt x="781502" y="0"/>
                </a:lnTo>
                <a:lnTo>
                  <a:pt x="781502" y="1318641"/>
                </a:lnTo>
                <a:lnTo>
                  <a:pt x="0" y="13186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7553605"/>
            <a:ext cx="13542322" cy="1704695"/>
          </a:xfrm>
          <a:prstGeom prst="rect">
            <a:avLst/>
          </a:prstGeom>
        </p:spPr>
        <p:txBody>
          <a:bodyPr anchor="t" rtlCol="false" tIns="0" lIns="0" bIns="0" rIns="0">
            <a:spAutoFit/>
          </a:bodyPr>
          <a:lstStyle/>
          <a:p>
            <a:pPr>
              <a:lnSpc>
                <a:spcPts val="13175"/>
              </a:lnSpc>
            </a:pPr>
            <a:r>
              <a:rPr lang="en-US" sz="11977">
                <a:solidFill>
                  <a:srgbClr val="3EDAD8"/>
                </a:solidFill>
                <a:latin typeface="Aileron Heavy Bold"/>
              </a:rPr>
              <a:t>MOBILE APP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5806645" y="5229225"/>
            <a:ext cx="12481355" cy="5012963"/>
          </a:xfrm>
          <a:custGeom>
            <a:avLst/>
            <a:gdLst/>
            <a:ahLst/>
            <a:cxnLst/>
            <a:rect r="r" b="b" t="t" l="l"/>
            <a:pathLst>
              <a:path h="5012963" w="12481355">
                <a:moveTo>
                  <a:pt x="0" y="0"/>
                </a:moveTo>
                <a:lnTo>
                  <a:pt x="12481355" y="0"/>
                </a:lnTo>
                <a:lnTo>
                  <a:pt x="12481355" y="5012963"/>
                </a:lnTo>
                <a:lnTo>
                  <a:pt x="0" y="5012963"/>
                </a:lnTo>
                <a:lnTo>
                  <a:pt x="0" y="0"/>
                </a:lnTo>
                <a:close/>
              </a:path>
            </a:pathLst>
          </a:custGeom>
          <a:blipFill>
            <a:blip r:embed="rId2"/>
            <a:stretch>
              <a:fillRect l="0" t="-9682" r="-394" b="0"/>
            </a:stretch>
          </a:blipFill>
        </p:spPr>
      </p:sp>
      <p:sp>
        <p:nvSpPr>
          <p:cNvPr name="Freeform 3" id="3"/>
          <p:cNvSpPr/>
          <p:nvPr/>
        </p:nvSpPr>
        <p:spPr>
          <a:xfrm flipH="false" flipV="false" rot="0">
            <a:off x="0" y="0"/>
            <a:ext cx="12530617" cy="4919856"/>
          </a:xfrm>
          <a:custGeom>
            <a:avLst/>
            <a:gdLst/>
            <a:ahLst/>
            <a:cxnLst/>
            <a:rect r="r" b="b" t="t" l="l"/>
            <a:pathLst>
              <a:path h="4919856" w="12530617">
                <a:moveTo>
                  <a:pt x="0" y="0"/>
                </a:moveTo>
                <a:lnTo>
                  <a:pt x="12530617" y="0"/>
                </a:lnTo>
                <a:lnTo>
                  <a:pt x="12530617" y="4919856"/>
                </a:lnTo>
                <a:lnTo>
                  <a:pt x="0" y="4919856"/>
                </a:lnTo>
                <a:lnTo>
                  <a:pt x="0" y="0"/>
                </a:lnTo>
                <a:close/>
              </a:path>
            </a:pathLst>
          </a:custGeom>
          <a:blipFill>
            <a:blip r:embed="rId3"/>
            <a:stretch>
              <a:fillRect l="0" t="-8842" r="0" b="0"/>
            </a:stretch>
          </a:blipFill>
        </p:spPr>
      </p:sp>
      <p:sp>
        <p:nvSpPr>
          <p:cNvPr name="AutoShape 4" id="4"/>
          <p:cNvSpPr/>
          <p:nvPr/>
        </p:nvSpPr>
        <p:spPr>
          <a:xfrm>
            <a:off x="0" y="5129212"/>
            <a:ext cx="18288000" cy="0"/>
          </a:xfrm>
          <a:prstGeom prst="line">
            <a:avLst/>
          </a:prstGeom>
          <a:ln cap="flat" w="371475">
            <a:solidFill>
              <a:srgbClr val="3EDAD8"/>
            </a:solidFill>
            <a:prstDash val="solid"/>
            <a:headEnd type="none" len="sm" w="sm"/>
            <a:tailEnd type="none" len="sm" w="sm"/>
          </a:ln>
        </p:spPr>
      </p:sp>
      <p:sp>
        <p:nvSpPr>
          <p:cNvPr name="TextBox 5" id="5"/>
          <p:cNvSpPr txBox="true"/>
          <p:nvPr/>
        </p:nvSpPr>
        <p:spPr>
          <a:xfrm rot="0">
            <a:off x="13001670" y="1839948"/>
            <a:ext cx="4897065" cy="1116135"/>
          </a:xfrm>
          <a:prstGeom prst="rect">
            <a:avLst/>
          </a:prstGeom>
        </p:spPr>
        <p:txBody>
          <a:bodyPr anchor="t" rtlCol="false" tIns="0" lIns="0" bIns="0" rIns="0">
            <a:spAutoFit/>
          </a:bodyPr>
          <a:lstStyle/>
          <a:p>
            <a:pPr algn="ctr" marL="0" indent="0" lvl="0">
              <a:lnSpc>
                <a:spcPts val="9123"/>
              </a:lnSpc>
              <a:spcBef>
                <a:spcPct val="0"/>
              </a:spcBef>
            </a:pPr>
            <a:r>
              <a:rPr lang="en-US" sz="6516">
                <a:solidFill>
                  <a:srgbClr val="FF3131"/>
                </a:solidFill>
                <a:latin typeface="Canva Sans Bold"/>
              </a:rPr>
              <a:t>OFF</a:t>
            </a:r>
          </a:p>
        </p:txBody>
      </p:sp>
      <p:sp>
        <p:nvSpPr>
          <p:cNvPr name="TextBox 6" id="6"/>
          <p:cNvSpPr txBox="true"/>
          <p:nvPr/>
        </p:nvSpPr>
        <p:spPr>
          <a:xfrm rot="0">
            <a:off x="2022975" y="7244534"/>
            <a:ext cx="183568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17FB25"/>
                </a:solidFill>
                <a:latin typeface="Canva Sans Bold"/>
              </a:rPr>
              <a:t>ON</a:t>
            </a:r>
          </a:p>
        </p:txBody>
      </p:sp>
      <p:sp>
        <p:nvSpPr>
          <p:cNvPr name="AutoShape 7" id="7"/>
          <p:cNvSpPr/>
          <p:nvPr/>
        </p:nvSpPr>
        <p:spPr>
          <a:xfrm>
            <a:off x="12716354" y="0"/>
            <a:ext cx="0" cy="4943475"/>
          </a:xfrm>
          <a:prstGeom prst="line">
            <a:avLst/>
          </a:prstGeom>
          <a:ln cap="flat" w="371475">
            <a:solidFill>
              <a:srgbClr val="3EDAD8"/>
            </a:solidFill>
            <a:prstDash val="solid"/>
            <a:headEnd type="none" len="sm" w="sm"/>
            <a:tailEnd type="none" len="sm" w="sm"/>
          </a:ln>
        </p:spPr>
      </p:sp>
      <p:sp>
        <p:nvSpPr>
          <p:cNvPr name="AutoShape 8" id="8"/>
          <p:cNvSpPr/>
          <p:nvPr/>
        </p:nvSpPr>
        <p:spPr>
          <a:xfrm flipH="true">
            <a:off x="5787595" y="5129212"/>
            <a:ext cx="19050" cy="5157787"/>
          </a:xfrm>
          <a:prstGeom prst="line">
            <a:avLst/>
          </a:prstGeom>
          <a:ln cap="flat" w="371475">
            <a:solidFill>
              <a:srgbClr val="3EDAD8"/>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TextBox 9" id="9"/>
          <p:cNvSpPr txBox="true"/>
          <p:nvPr/>
        </p:nvSpPr>
        <p:spPr>
          <a:xfrm rot="0">
            <a:off x="4552685" y="4333875"/>
            <a:ext cx="9182631" cy="1724025"/>
          </a:xfrm>
          <a:prstGeom prst="rect">
            <a:avLst/>
          </a:prstGeom>
        </p:spPr>
        <p:txBody>
          <a:bodyPr anchor="t" rtlCol="false" tIns="0" lIns="0" bIns="0" rIns="0">
            <a:spAutoFit/>
          </a:bodyPr>
          <a:lstStyle/>
          <a:p>
            <a:pPr>
              <a:lnSpc>
                <a:spcPts val="13200"/>
              </a:lnSpc>
            </a:pPr>
            <a:r>
              <a:rPr lang="en-US" sz="12000">
                <a:solidFill>
                  <a:srgbClr val="3EDAD8"/>
                </a:solidFill>
                <a:latin typeface="Aileron Heavy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AutoShape 8" id="8"/>
          <p:cNvSpPr/>
          <p:nvPr/>
        </p:nvSpPr>
        <p:spPr>
          <a:xfrm>
            <a:off x="5897880" y="2298621"/>
            <a:ext cx="6492240" cy="0"/>
          </a:xfrm>
          <a:prstGeom prst="line">
            <a:avLst/>
          </a:prstGeom>
          <a:ln cap="flat" w="38100">
            <a:solidFill>
              <a:srgbClr val="191919"/>
            </a:solidFill>
            <a:prstDash val="solid"/>
            <a:headEnd type="oval" len="lg" w="lg"/>
            <a:tailEnd type="oval" len="lg" w="lg"/>
          </a:ln>
        </p:spPr>
      </p:sp>
      <p:sp>
        <p:nvSpPr>
          <p:cNvPr name="Freeform 9" id="9"/>
          <p:cNvSpPr/>
          <p:nvPr/>
        </p:nvSpPr>
        <p:spPr>
          <a:xfrm flipH="false" flipV="false" rot="0">
            <a:off x="16558972" y="557363"/>
            <a:ext cx="1412727" cy="942674"/>
          </a:xfrm>
          <a:custGeom>
            <a:avLst/>
            <a:gdLst/>
            <a:ahLst/>
            <a:cxnLst/>
            <a:rect r="r" b="b" t="t" l="l"/>
            <a:pathLst>
              <a:path h="942674" w="1412727">
                <a:moveTo>
                  <a:pt x="0" y="0"/>
                </a:moveTo>
                <a:lnTo>
                  <a:pt x="1412727" y="0"/>
                </a:lnTo>
                <a:lnTo>
                  <a:pt x="1412727" y="942674"/>
                </a:lnTo>
                <a:lnTo>
                  <a:pt x="0" y="942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998394" y="742043"/>
            <a:ext cx="14291212" cy="1346963"/>
          </a:xfrm>
          <a:prstGeom prst="rect">
            <a:avLst/>
          </a:prstGeom>
        </p:spPr>
        <p:txBody>
          <a:bodyPr anchor="t" rtlCol="false" tIns="0" lIns="0" bIns="0" rIns="0">
            <a:spAutoFit/>
          </a:bodyPr>
          <a:lstStyle/>
          <a:p>
            <a:pPr algn="ctr">
              <a:lnSpc>
                <a:spcPts val="10663"/>
              </a:lnSpc>
            </a:pPr>
            <a:r>
              <a:rPr lang="en-US" sz="8599" spc="-257">
                <a:solidFill>
                  <a:srgbClr val="3EDAD8"/>
                </a:solidFill>
                <a:latin typeface="Aileron Heavy"/>
              </a:rPr>
              <a:t>PARTICIPANTS </a:t>
            </a:r>
          </a:p>
        </p:txBody>
      </p:sp>
      <p:sp>
        <p:nvSpPr>
          <p:cNvPr name="TextBox 11" id="11"/>
          <p:cNvSpPr txBox="true"/>
          <p:nvPr/>
        </p:nvSpPr>
        <p:spPr>
          <a:xfrm rot="0">
            <a:off x="180312" y="3218192"/>
            <a:ext cx="7744962" cy="5573649"/>
          </a:xfrm>
          <a:prstGeom prst="rect">
            <a:avLst/>
          </a:prstGeom>
        </p:spPr>
        <p:txBody>
          <a:bodyPr anchor="t" rtlCol="false" tIns="0" lIns="0" bIns="0" rIns="0">
            <a:spAutoFit/>
          </a:bodyPr>
          <a:lstStyle/>
          <a:p>
            <a:pPr>
              <a:lnSpc>
                <a:spcPts val="6315"/>
              </a:lnSpc>
            </a:pPr>
            <a:r>
              <a:rPr lang="en-US" sz="4210" spc="126">
                <a:solidFill>
                  <a:srgbClr val="FFFFFF"/>
                </a:solidFill>
                <a:cs typeface="Aileron Regular"/>
              </a:rPr>
              <a:t>٦- مريم ايهاب يحي جمال طه </a:t>
            </a:r>
          </a:p>
          <a:p>
            <a:pPr>
              <a:lnSpc>
                <a:spcPts val="6315"/>
              </a:lnSpc>
            </a:pPr>
            <a:r>
              <a:rPr lang="en-US" sz="4210" spc="126">
                <a:solidFill>
                  <a:srgbClr val="FFFFFF"/>
                </a:solidFill>
                <a:cs typeface="Aileron Regular"/>
              </a:rPr>
              <a:t>٧- اصيلة نبيل عوض محلاب </a:t>
            </a:r>
          </a:p>
          <a:p>
            <a:pPr>
              <a:lnSpc>
                <a:spcPts val="6315"/>
              </a:lnSpc>
            </a:pPr>
            <a:r>
              <a:rPr lang="en-US" sz="4210" spc="126">
                <a:solidFill>
                  <a:srgbClr val="FFFFFF"/>
                </a:solidFill>
                <a:cs typeface="Aileron Regular"/>
              </a:rPr>
              <a:t>٨- ساره محمد طه حسين </a:t>
            </a:r>
          </a:p>
          <a:p>
            <a:pPr>
              <a:lnSpc>
                <a:spcPts val="6315"/>
              </a:lnSpc>
            </a:pPr>
            <a:r>
              <a:rPr lang="en-US" sz="4210" spc="126">
                <a:solidFill>
                  <a:srgbClr val="FFFFFF"/>
                </a:solidFill>
                <a:cs typeface="Aileron Regular"/>
              </a:rPr>
              <a:t>٩- عفاف نادي سعد احمد </a:t>
            </a:r>
          </a:p>
          <a:p>
            <a:pPr>
              <a:lnSpc>
                <a:spcPts val="6315"/>
              </a:lnSpc>
            </a:pPr>
            <a:r>
              <a:rPr lang="en-US" sz="4210" spc="126">
                <a:solidFill>
                  <a:srgbClr val="FFFFFF"/>
                </a:solidFill>
                <a:cs typeface="Aileron Regular"/>
              </a:rPr>
              <a:t>١٠- نانسي نادر علي محمد </a:t>
            </a:r>
          </a:p>
          <a:p>
            <a:pPr>
              <a:lnSpc>
                <a:spcPts val="6315"/>
              </a:lnSpc>
            </a:pPr>
            <a:r>
              <a:rPr lang="en-US" sz="4210" spc="126">
                <a:solidFill>
                  <a:srgbClr val="FFFFFF"/>
                </a:solidFill>
                <a:cs typeface="Aileron Regular"/>
              </a:rPr>
              <a:t>١١- فرح اشرف احمد الاشقر </a:t>
            </a:r>
          </a:p>
          <a:p>
            <a:pPr>
              <a:lnSpc>
                <a:spcPts val="6315"/>
              </a:lnSpc>
            </a:pPr>
            <a:r>
              <a:rPr lang="en-US" sz="4210" spc="126">
                <a:solidFill>
                  <a:srgbClr val="FFFFFF"/>
                </a:solidFill>
                <a:cs typeface="Aileron Regular"/>
              </a:rPr>
              <a:t>١٢- منه الله ابراهيم عبد الحليم عمر</a:t>
            </a:r>
          </a:p>
        </p:txBody>
      </p:sp>
      <p:sp>
        <p:nvSpPr>
          <p:cNvPr name="TextBox 12" id="12"/>
          <p:cNvSpPr txBox="true"/>
          <p:nvPr/>
        </p:nvSpPr>
        <p:spPr>
          <a:xfrm rot="0">
            <a:off x="8944528" y="3218192"/>
            <a:ext cx="9027171" cy="3973449"/>
          </a:xfrm>
          <a:prstGeom prst="rect">
            <a:avLst/>
          </a:prstGeom>
        </p:spPr>
        <p:txBody>
          <a:bodyPr anchor="t" rtlCol="false" tIns="0" lIns="0" bIns="0" rIns="0">
            <a:spAutoFit/>
          </a:bodyPr>
          <a:lstStyle/>
          <a:p>
            <a:pPr>
              <a:lnSpc>
                <a:spcPts val="6314"/>
              </a:lnSpc>
              <a:spcBef>
                <a:spcPct val="0"/>
              </a:spcBef>
            </a:pPr>
            <a:r>
              <a:rPr lang="en-US" sz="4209" spc="126">
                <a:solidFill>
                  <a:srgbClr val="FFFFFF"/>
                </a:solidFill>
                <a:cs typeface="Aileron Regular"/>
              </a:rPr>
              <a:t>١- عبد الرحمن منتصر محمد حسن </a:t>
            </a:r>
          </a:p>
          <a:p>
            <a:pPr>
              <a:lnSpc>
                <a:spcPts val="6314"/>
              </a:lnSpc>
              <a:spcBef>
                <a:spcPct val="0"/>
              </a:spcBef>
            </a:pPr>
            <a:r>
              <a:rPr lang="en-US" sz="4209" spc="126">
                <a:solidFill>
                  <a:srgbClr val="FFFFFF"/>
                </a:solidFill>
                <a:cs typeface="Aileron Regular"/>
              </a:rPr>
              <a:t>٢- عمرو محمد صالح العزب </a:t>
            </a:r>
          </a:p>
          <a:p>
            <a:pPr>
              <a:lnSpc>
                <a:spcPts val="6314"/>
              </a:lnSpc>
              <a:spcBef>
                <a:spcPct val="0"/>
              </a:spcBef>
            </a:pPr>
            <a:r>
              <a:rPr lang="en-US" sz="4209" spc="126">
                <a:solidFill>
                  <a:srgbClr val="FFFFFF"/>
                </a:solidFill>
                <a:cs typeface="Aileron Regular"/>
              </a:rPr>
              <a:t>٣- عبد الله محمود عبد الله ابراهيم علام </a:t>
            </a:r>
          </a:p>
          <a:p>
            <a:pPr>
              <a:lnSpc>
                <a:spcPts val="6314"/>
              </a:lnSpc>
              <a:spcBef>
                <a:spcPct val="0"/>
              </a:spcBef>
            </a:pPr>
            <a:r>
              <a:rPr lang="en-US" sz="4209" spc="126">
                <a:solidFill>
                  <a:srgbClr val="FFFFFF"/>
                </a:solidFill>
                <a:cs typeface="Aileron Regular"/>
              </a:rPr>
              <a:t>٤- محمد اسامة محمد الجبالي </a:t>
            </a:r>
          </a:p>
          <a:p>
            <a:pPr>
              <a:lnSpc>
                <a:spcPts val="6314"/>
              </a:lnSpc>
              <a:spcBef>
                <a:spcPct val="0"/>
              </a:spcBef>
            </a:pPr>
            <a:r>
              <a:rPr lang="en-US" sz="4209" spc="126">
                <a:solidFill>
                  <a:srgbClr val="FFFFFF"/>
                </a:solidFill>
                <a:cs typeface="Aileron Regular"/>
              </a:rPr>
              <a:t>٥- محمود عادل محمود ابراهيم الشوربجي</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2420"/>
            <a:ext cx="3620425" cy="70088"/>
            <a:chOff x="0" y="0"/>
            <a:chExt cx="953528" cy="18459"/>
          </a:xfrm>
        </p:grpSpPr>
        <p:sp>
          <p:nvSpPr>
            <p:cNvPr name="Freeform 3" id="3"/>
            <p:cNvSpPr/>
            <p:nvPr/>
          </p:nvSpPr>
          <p:spPr>
            <a:xfrm flipH="false" flipV="false" rot="0">
              <a:off x="0" y="0"/>
              <a:ext cx="953528" cy="18459"/>
            </a:xfrm>
            <a:custGeom>
              <a:avLst/>
              <a:gdLst/>
              <a:ahLst/>
              <a:cxnLst/>
              <a:rect r="r" b="b" t="t" l="l"/>
              <a:pathLst>
                <a:path h="18459" w="953528">
                  <a:moveTo>
                    <a:pt x="0" y="0"/>
                  </a:moveTo>
                  <a:lnTo>
                    <a:pt x="953528" y="0"/>
                  </a:lnTo>
                  <a:lnTo>
                    <a:pt x="953528" y="18459"/>
                  </a:lnTo>
                  <a:lnTo>
                    <a:pt x="0" y="18459"/>
                  </a:lnTo>
                  <a:close/>
                </a:path>
              </a:pathLst>
            </a:custGeom>
            <a:solidFill>
              <a:srgbClr val="000000">
                <a:alpha val="0"/>
              </a:srgbClr>
            </a:solidFill>
          </p:spPr>
        </p:sp>
        <p:sp>
          <p:nvSpPr>
            <p:cNvPr name="TextBox 4" id="4"/>
            <p:cNvSpPr txBox="true"/>
            <p:nvPr/>
          </p:nvSpPr>
          <p:spPr>
            <a:xfrm>
              <a:off x="0" y="-57150"/>
              <a:ext cx="953528" cy="75609"/>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1289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8" id="8"/>
          <p:cNvGrpSpPr>
            <a:grpSpLocks noChangeAspect="true"/>
          </p:cNvGrpSpPr>
          <p:nvPr/>
        </p:nvGrpSpPr>
        <p:grpSpPr>
          <a:xfrm rot="0">
            <a:off x="8730206" y="770348"/>
            <a:ext cx="9169810" cy="8746305"/>
            <a:chOff x="0" y="0"/>
            <a:chExt cx="6324600" cy="6032500"/>
          </a:xfrm>
        </p:grpSpPr>
        <p:sp>
          <p:nvSpPr>
            <p:cNvPr name="Freeform 9" id="9"/>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2"/>
              <a:stretch>
                <a:fillRect l="0" t="-2527" r="0" b="-2527"/>
              </a:stretch>
            </a:blipFill>
          </p:spPr>
        </p:sp>
        <p:sp>
          <p:nvSpPr>
            <p:cNvPr name="Freeform 10" id="10"/>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3EDAD8"/>
            </a:solidFill>
          </p:spPr>
        </p:sp>
      </p:grpSp>
      <p:sp>
        <p:nvSpPr>
          <p:cNvPr name="TextBox 11" id="11"/>
          <p:cNvSpPr txBox="true"/>
          <p:nvPr/>
        </p:nvSpPr>
        <p:spPr>
          <a:xfrm rot="0">
            <a:off x="393647" y="866775"/>
            <a:ext cx="7695843" cy="1434459"/>
          </a:xfrm>
          <a:prstGeom prst="rect">
            <a:avLst/>
          </a:prstGeom>
        </p:spPr>
        <p:txBody>
          <a:bodyPr anchor="t" rtlCol="false" tIns="0" lIns="0" bIns="0" rIns="0">
            <a:spAutoFit/>
          </a:bodyPr>
          <a:lstStyle/>
          <a:p>
            <a:pPr algn="ctr" marL="0" indent="0" lvl="0">
              <a:lnSpc>
                <a:spcPts val="11760"/>
              </a:lnSpc>
              <a:spcBef>
                <a:spcPct val="0"/>
              </a:spcBef>
            </a:pPr>
            <a:r>
              <a:rPr lang="en-US" sz="8400">
                <a:solidFill>
                  <a:srgbClr val="3EDAD8"/>
                </a:solidFill>
                <a:latin typeface="Canva Sans Bold"/>
              </a:rPr>
              <a:t>COMPONENTS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0" y="10124017"/>
            <a:ext cx="16192500" cy="172508"/>
            <a:chOff x="0" y="0"/>
            <a:chExt cx="4264691" cy="45434"/>
          </a:xfrm>
        </p:grpSpPr>
        <p:sp>
          <p:nvSpPr>
            <p:cNvPr name="Freeform 3" id="3"/>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4" id="4"/>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16192500" y="0"/>
            <a:ext cx="2283181" cy="167947"/>
            <a:chOff x="0" y="0"/>
            <a:chExt cx="601332" cy="44233"/>
          </a:xfrm>
        </p:grpSpPr>
        <p:sp>
          <p:nvSpPr>
            <p:cNvPr name="Freeform 6" id="6"/>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7" id="7"/>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8" id="8"/>
          <p:cNvGrpSpPr>
            <a:grpSpLocks noChangeAspect="true"/>
          </p:cNvGrpSpPr>
          <p:nvPr/>
        </p:nvGrpSpPr>
        <p:grpSpPr>
          <a:xfrm rot="0">
            <a:off x="1878714" y="450917"/>
            <a:ext cx="2940172" cy="2940160"/>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10" id="10"/>
          <p:cNvGrpSpPr>
            <a:grpSpLocks noChangeAspect="true"/>
          </p:cNvGrpSpPr>
          <p:nvPr/>
        </p:nvGrpSpPr>
        <p:grpSpPr>
          <a:xfrm rot="0">
            <a:off x="7433130" y="466615"/>
            <a:ext cx="2940172" cy="2940160"/>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1062" r="0" b="-1062"/>
              </a:stretch>
            </a:blipFill>
          </p:spPr>
        </p:sp>
      </p:grpSp>
      <p:grpSp>
        <p:nvGrpSpPr>
          <p:cNvPr name="Group 12" id="12"/>
          <p:cNvGrpSpPr>
            <a:grpSpLocks noChangeAspect="true"/>
          </p:cNvGrpSpPr>
          <p:nvPr/>
        </p:nvGrpSpPr>
        <p:grpSpPr>
          <a:xfrm rot="0">
            <a:off x="12958651" y="622825"/>
            <a:ext cx="2940172" cy="2940160"/>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4" id="14"/>
          <p:cNvGrpSpPr>
            <a:grpSpLocks noChangeAspect="true"/>
          </p:cNvGrpSpPr>
          <p:nvPr/>
        </p:nvGrpSpPr>
        <p:grpSpPr>
          <a:xfrm rot="0">
            <a:off x="1878714" y="5291900"/>
            <a:ext cx="2940172" cy="2940160"/>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119" r="0" b="-1119"/>
              </a:stretch>
            </a:blipFill>
          </p:spPr>
        </p:sp>
      </p:grpSp>
      <p:grpSp>
        <p:nvGrpSpPr>
          <p:cNvPr name="Group 16" id="16"/>
          <p:cNvGrpSpPr>
            <a:grpSpLocks noChangeAspect="true"/>
          </p:cNvGrpSpPr>
          <p:nvPr/>
        </p:nvGrpSpPr>
        <p:grpSpPr>
          <a:xfrm rot="0">
            <a:off x="7673914" y="5295316"/>
            <a:ext cx="2940172" cy="2940160"/>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187" r="0" b="-1187"/>
              </a:stretch>
            </a:blipFill>
          </p:spPr>
        </p:sp>
      </p:grpSp>
      <p:grpSp>
        <p:nvGrpSpPr>
          <p:cNvPr name="Group 18" id="18"/>
          <p:cNvGrpSpPr>
            <a:grpSpLocks noChangeAspect="true"/>
          </p:cNvGrpSpPr>
          <p:nvPr/>
        </p:nvGrpSpPr>
        <p:grpSpPr>
          <a:xfrm rot="0">
            <a:off x="12958651" y="5291900"/>
            <a:ext cx="2940172" cy="2940160"/>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Freeform 20" id="20"/>
          <p:cNvSpPr/>
          <p:nvPr/>
        </p:nvSpPr>
        <p:spPr>
          <a:xfrm flipH="false" flipV="false" rot="0">
            <a:off x="16552936" y="466615"/>
            <a:ext cx="1412727" cy="942674"/>
          </a:xfrm>
          <a:custGeom>
            <a:avLst/>
            <a:gdLst/>
            <a:ahLst/>
            <a:cxnLst/>
            <a:rect r="r" b="b" t="t" l="l"/>
            <a:pathLst>
              <a:path h="942674" w="1412727">
                <a:moveTo>
                  <a:pt x="0" y="0"/>
                </a:moveTo>
                <a:lnTo>
                  <a:pt x="1412728" y="0"/>
                </a:lnTo>
                <a:lnTo>
                  <a:pt x="1412728" y="942674"/>
                </a:lnTo>
                <a:lnTo>
                  <a:pt x="0" y="9426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253762" y="3802628"/>
            <a:ext cx="4190075" cy="1110248"/>
          </a:xfrm>
          <a:prstGeom prst="rect">
            <a:avLst/>
          </a:prstGeom>
        </p:spPr>
        <p:txBody>
          <a:bodyPr anchor="t" rtlCol="false" tIns="0" lIns="0" bIns="0" rIns="0">
            <a:spAutoFit/>
          </a:bodyPr>
          <a:lstStyle/>
          <a:p>
            <a:pPr algn="ctr">
              <a:lnSpc>
                <a:spcPts val="4430"/>
              </a:lnSpc>
            </a:pPr>
            <a:r>
              <a:rPr lang="en-US" sz="3164">
                <a:solidFill>
                  <a:srgbClr val="3EDAD8"/>
                </a:solidFill>
                <a:latin typeface="Canva Sans Bold"/>
              </a:rPr>
              <a:t>SMART CAR ROBOT CHASSIS</a:t>
            </a:r>
          </a:p>
        </p:txBody>
      </p:sp>
      <p:sp>
        <p:nvSpPr>
          <p:cNvPr name="TextBox 22" id="22"/>
          <p:cNvSpPr txBox="true"/>
          <p:nvPr/>
        </p:nvSpPr>
        <p:spPr>
          <a:xfrm rot="0">
            <a:off x="5443837" y="3802628"/>
            <a:ext cx="6918758" cy="538861"/>
          </a:xfrm>
          <a:prstGeom prst="rect">
            <a:avLst/>
          </a:prstGeom>
        </p:spPr>
        <p:txBody>
          <a:bodyPr anchor="t" rtlCol="false" tIns="0" lIns="0" bIns="0" rIns="0">
            <a:spAutoFit/>
          </a:bodyPr>
          <a:lstStyle/>
          <a:p>
            <a:pPr algn="ctr">
              <a:lnSpc>
                <a:spcPts val="4423"/>
              </a:lnSpc>
            </a:pPr>
            <a:r>
              <a:rPr lang="en-US" sz="3159">
                <a:solidFill>
                  <a:srgbClr val="3EDAD8"/>
                </a:solidFill>
                <a:latin typeface="Canva Sans Bold"/>
              </a:rPr>
              <a:t>ARDUINO UNO</a:t>
            </a:r>
          </a:p>
        </p:txBody>
      </p:sp>
      <p:sp>
        <p:nvSpPr>
          <p:cNvPr name="TextBox 23" id="23"/>
          <p:cNvSpPr txBox="true"/>
          <p:nvPr/>
        </p:nvSpPr>
        <p:spPr>
          <a:xfrm rot="0">
            <a:off x="10820787" y="3802628"/>
            <a:ext cx="7215899" cy="538861"/>
          </a:xfrm>
          <a:prstGeom prst="rect">
            <a:avLst/>
          </a:prstGeom>
        </p:spPr>
        <p:txBody>
          <a:bodyPr anchor="t" rtlCol="false" tIns="0" lIns="0" bIns="0" rIns="0">
            <a:spAutoFit/>
          </a:bodyPr>
          <a:lstStyle/>
          <a:p>
            <a:pPr algn="ctr">
              <a:lnSpc>
                <a:spcPts val="4423"/>
              </a:lnSpc>
            </a:pPr>
            <a:r>
              <a:rPr lang="en-US" sz="3159">
                <a:solidFill>
                  <a:srgbClr val="3EDAD8"/>
                </a:solidFill>
                <a:latin typeface="Canva Sans Bold"/>
              </a:rPr>
              <a:t>L298N MOTOR DRIVER</a:t>
            </a:r>
          </a:p>
        </p:txBody>
      </p:sp>
      <p:sp>
        <p:nvSpPr>
          <p:cNvPr name="TextBox 24" id="24"/>
          <p:cNvSpPr txBox="true"/>
          <p:nvPr/>
        </p:nvSpPr>
        <p:spPr>
          <a:xfrm rot="0">
            <a:off x="-259150" y="8719439"/>
            <a:ext cx="7215899" cy="538861"/>
          </a:xfrm>
          <a:prstGeom prst="rect">
            <a:avLst/>
          </a:prstGeom>
        </p:spPr>
        <p:txBody>
          <a:bodyPr anchor="t" rtlCol="false" tIns="0" lIns="0" bIns="0" rIns="0">
            <a:spAutoFit/>
          </a:bodyPr>
          <a:lstStyle/>
          <a:p>
            <a:pPr algn="ctr">
              <a:lnSpc>
                <a:spcPts val="4423"/>
              </a:lnSpc>
            </a:pPr>
            <a:r>
              <a:rPr lang="en-US" sz="3159">
                <a:solidFill>
                  <a:srgbClr val="3EDAD8"/>
                </a:solidFill>
                <a:latin typeface="Canva Sans Bold"/>
              </a:rPr>
              <a:t>9V BATTERY</a:t>
            </a:r>
          </a:p>
        </p:txBody>
      </p:sp>
      <p:sp>
        <p:nvSpPr>
          <p:cNvPr name="TextBox 25" id="25"/>
          <p:cNvSpPr txBox="true"/>
          <p:nvPr/>
        </p:nvSpPr>
        <p:spPr>
          <a:xfrm rot="0">
            <a:off x="5295266" y="8626001"/>
            <a:ext cx="7215899" cy="538861"/>
          </a:xfrm>
          <a:prstGeom prst="rect">
            <a:avLst/>
          </a:prstGeom>
        </p:spPr>
        <p:txBody>
          <a:bodyPr anchor="t" rtlCol="false" tIns="0" lIns="0" bIns="0" rIns="0">
            <a:spAutoFit/>
          </a:bodyPr>
          <a:lstStyle/>
          <a:p>
            <a:pPr algn="ctr">
              <a:lnSpc>
                <a:spcPts val="4423"/>
              </a:lnSpc>
            </a:pPr>
            <a:r>
              <a:rPr lang="en-US" sz="3159">
                <a:solidFill>
                  <a:srgbClr val="3EDAD8"/>
                </a:solidFill>
                <a:latin typeface="Canva Sans Bold"/>
              </a:rPr>
              <a:t>CONNECTING WIRES</a:t>
            </a:r>
          </a:p>
        </p:txBody>
      </p:sp>
      <p:sp>
        <p:nvSpPr>
          <p:cNvPr name="TextBox 26" id="26"/>
          <p:cNvSpPr txBox="true"/>
          <p:nvPr/>
        </p:nvSpPr>
        <p:spPr>
          <a:xfrm rot="0">
            <a:off x="11785349" y="8626001"/>
            <a:ext cx="5286776" cy="1091311"/>
          </a:xfrm>
          <a:prstGeom prst="rect">
            <a:avLst/>
          </a:prstGeom>
        </p:spPr>
        <p:txBody>
          <a:bodyPr anchor="t" rtlCol="false" tIns="0" lIns="0" bIns="0" rIns="0">
            <a:spAutoFit/>
          </a:bodyPr>
          <a:lstStyle/>
          <a:p>
            <a:pPr algn="ctr">
              <a:lnSpc>
                <a:spcPts val="4423"/>
              </a:lnSpc>
            </a:pPr>
            <a:r>
              <a:rPr lang="en-US" sz="3159">
                <a:solidFill>
                  <a:srgbClr val="3EDAD8"/>
                </a:solidFill>
                <a:latin typeface="Canva Sans Bold"/>
              </a:rPr>
              <a:t>HC-05 BLUETOOTH MODULE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6608911" y="738746"/>
            <a:ext cx="1241050" cy="579909"/>
          </a:xfrm>
          <a:custGeom>
            <a:avLst/>
            <a:gdLst/>
            <a:ahLst/>
            <a:cxnLst/>
            <a:rect r="r" b="b" t="t" l="l"/>
            <a:pathLst>
              <a:path h="579909" w="1241050">
                <a:moveTo>
                  <a:pt x="0" y="0"/>
                </a:moveTo>
                <a:lnTo>
                  <a:pt x="1241050" y="0"/>
                </a:lnTo>
                <a:lnTo>
                  <a:pt x="1241050" y="579908"/>
                </a:lnTo>
                <a:lnTo>
                  <a:pt x="0" y="5799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552936" y="1890154"/>
            <a:ext cx="1412727" cy="942674"/>
          </a:xfrm>
          <a:custGeom>
            <a:avLst/>
            <a:gdLst/>
            <a:ahLst/>
            <a:cxnLst/>
            <a:rect r="r" b="b" t="t" l="l"/>
            <a:pathLst>
              <a:path h="942674" w="1412727">
                <a:moveTo>
                  <a:pt x="0" y="0"/>
                </a:moveTo>
                <a:lnTo>
                  <a:pt x="1412728" y="0"/>
                </a:lnTo>
                <a:lnTo>
                  <a:pt x="1412728" y="942675"/>
                </a:lnTo>
                <a:lnTo>
                  <a:pt x="0" y="942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5886730"/>
            <a:ext cx="13542322" cy="3371570"/>
          </a:xfrm>
          <a:prstGeom prst="rect">
            <a:avLst/>
          </a:prstGeom>
        </p:spPr>
        <p:txBody>
          <a:bodyPr anchor="t" rtlCol="false" tIns="0" lIns="0" bIns="0" rIns="0">
            <a:spAutoFit/>
          </a:bodyPr>
          <a:lstStyle/>
          <a:p>
            <a:pPr>
              <a:lnSpc>
                <a:spcPts val="13175"/>
              </a:lnSpc>
            </a:pPr>
            <a:r>
              <a:rPr lang="en-US" sz="11977">
                <a:solidFill>
                  <a:srgbClr val="3EDAD8"/>
                </a:solidFill>
                <a:latin typeface="Aileron Heavy Bold"/>
              </a:rPr>
              <a:t>CIRCUIT DIAGRAM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272A"/>
        </a:solidFill>
      </p:bgPr>
    </p:bg>
    <p:spTree>
      <p:nvGrpSpPr>
        <p:cNvPr id="1" name=""/>
        <p:cNvGrpSpPr/>
        <p:nvPr/>
      </p:nvGrpSpPr>
      <p:grpSpPr>
        <a:xfrm>
          <a:off x="0" y="0"/>
          <a:ext cx="0" cy="0"/>
          <a:chOff x="0" y="0"/>
          <a:chExt cx="0" cy="0"/>
        </a:xfrm>
      </p:grpSpPr>
      <p:sp>
        <p:nvSpPr>
          <p:cNvPr name="Freeform 2" id="2"/>
          <p:cNvSpPr/>
          <p:nvPr/>
        </p:nvSpPr>
        <p:spPr>
          <a:xfrm flipH="false" flipV="false" rot="0">
            <a:off x="4926500" y="627822"/>
            <a:ext cx="8434999" cy="9031355"/>
          </a:xfrm>
          <a:custGeom>
            <a:avLst/>
            <a:gdLst/>
            <a:ahLst/>
            <a:cxnLst/>
            <a:rect r="r" b="b" t="t" l="l"/>
            <a:pathLst>
              <a:path h="9031355" w="8434999">
                <a:moveTo>
                  <a:pt x="0" y="0"/>
                </a:moveTo>
                <a:lnTo>
                  <a:pt x="8435000" y="0"/>
                </a:lnTo>
                <a:lnTo>
                  <a:pt x="8435000" y="9031356"/>
                </a:lnTo>
                <a:lnTo>
                  <a:pt x="0" y="9031356"/>
                </a:lnTo>
                <a:lnTo>
                  <a:pt x="0" y="0"/>
                </a:lnTo>
                <a:close/>
              </a:path>
            </a:pathLst>
          </a:custGeom>
          <a:blipFill>
            <a:blip r:embed="rId2"/>
            <a:stretch>
              <a:fillRect l="0" t="0" r="-7070" b="0"/>
            </a:stretch>
          </a:blipFill>
        </p:spPr>
      </p:sp>
      <p:sp>
        <p:nvSpPr>
          <p:cNvPr name="AutoShape 3" id="3"/>
          <p:cNvSpPr/>
          <p:nvPr/>
        </p:nvSpPr>
        <p:spPr>
          <a:xfrm rot="0">
            <a:off x="16834375" y="0"/>
            <a:ext cx="1453625" cy="10287000"/>
          </a:xfrm>
          <a:prstGeom prst="rect">
            <a:avLst/>
          </a:prstGeom>
          <a:solidFill>
            <a:srgbClr val="3EDAD8"/>
          </a:solidFill>
        </p:spPr>
      </p:sp>
      <p:sp>
        <p:nvSpPr>
          <p:cNvPr name="Freeform 4" id="4"/>
          <p:cNvSpPr/>
          <p:nvPr/>
        </p:nvSpPr>
        <p:spPr>
          <a:xfrm flipH="false" flipV="false" rot="0">
            <a:off x="17034677" y="627822"/>
            <a:ext cx="1088203" cy="726128"/>
          </a:xfrm>
          <a:custGeom>
            <a:avLst/>
            <a:gdLst/>
            <a:ahLst/>
            <a:cxnLst/>
            <a:rect r="r" b="b" t="t" l="l"/>
            <a:pathLst>
              <a:path h="726128" w="1088203">
                <a:moveTo>
                  <a:pt x="0" y="0"/>
                </a:moveTo>
                <a:lnTo>
                  <a:pt x="1088203" y="0"/>
                </a:lnTo>
                <a:lnTo>
                  <a:pt x="1088203" y="726129"/>
                </a:lnTo>
                <a:lnTo>
                  <a:pt x="0" y="726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99495" y="1705578"/>
            <a:ext cx="1123386" cy="1134733"/>
          </a:xfrm>
          <a:custGeom>
            <a:avLst/>
            <a:gdLst/>
            <a:ahLst/>
            <a:cxnLst/>
            <a:rect r="r" b="b" t="t" l="l"/>
            <a:pathLst>
              <a:path h="1134733" w="1123386">
                <a:moveTo>
                  <a:pt x="0" y="0"/>
                </a:moveTo>
                <a:lnTo>
                  <a:pt x="1123385" y="0"/>
                </a:lnTo>
                <a:lnTo>
                  <a:pt x="1123385" y="1134733"/>
                </a:lnTo>
                <a:lnTo>
                  <a:pt x="0" y="11347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6523073" y="1028700"/>
            <a:ext cx="1241050" cy="579909"/>
          </a:xfrm>
          <a:custGeom>
            <a:avLst/>
            <a:gdLst/>
            <a:ahLst/>
            <a:cxnLst/>
            <a:rect r="r" b="b" t="t" l="l"/>
            <a:pathLst>
              <a:path h="579909" w="1241050">
                <a:moveTo>
                  <a:pt x="0" y="0"/>
                </a:moveTo>
                <a:lnTo>
                  <a:pt x="1241050" y="0"/>
                </a:lnTo>
                <a:lnTo>
                  <a:pt x="1241050" y="579909"/>
                </a:lnTo>
                <a:lnTo>
                  <a:pt x="0" y="579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437234" y="2003405"/>
            <a:ext cx="1412727" cy="942674"/>
          </a:xfrm>
          <a:custGeom>
            <a:avLst/>
            <a:gdLst/>
            <a:ahLst/>
            <a:cxnLst/>
            <a:rect r="r" b="b" t="t" l="l"/>
            <a:pathLst>
              <a:path h="942674" w="1412727">
                <a:moveTo>
                  <a:pt x="0" y="0"/>
                </a:moveTo>
                <a:lnTo>
                  <a:pt x="1412727" y="0"/>
                </a:lnTo>
                <a:lnTo>
                  <a:pt x="1412727" y="942674"/>
                </a:lnTo>
                <a:lnTo>
                  <a:pt x="0" y="942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7553605"/>
            <a:ext cx="10196360" cy="1704695"/>
          </a:xfrm>
          <a:prstGeom prst="rect">
            <a:avLst/>
          </a:prstGeom>
        </p:spPr>
        <p:txBody>
          <a:bodyPr anchor="t" rtlCol="false" tIns="0" lIns="0" bIns="0" rIns="0">
            <a:spAutoFit/>
          </a:bodyPr>
          <a:lstStyle/>
          <a:p>
            <a:pPr>
              <a:lnSpc>
                <a:spcPts val="13175"/>
              </a:lnSpc>
            </a:pPr>
            <a:r>
              <a:rPr lang="en-US" sz="11977">
                <a:solidFill>
                  <a:srgbClr val="3EDAD8"/>
                </a:solidFill>
                <a:latin typeface="Aileron Heavy Bold"/>
              </a:rPr>
              <a:t>CODE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272A"/>
        </a:solidFill>
      </p:bgPr>
    </p:bg>
    <p:spTree>
      <p:nvGrpSpPr>
        <p:cNvPr id="1" name=""/>
        <p:cNvGrpSpPr/>
        <p:nvPr/>
      </p:nvGrpSpPr>
      <p:grpSpPr>
        <a:xfrm>
          <a:off x="0" y="0"/>
          <a:ext cx="0" cy="0"/>
          <a:chOff x="0" y="0"/>
          <a:chExt cx="0" cy="0"/>
        </a:xfrm>
      </p:grpSpPr>
      <p:sp>
        <p:nvSpPr>
          <p:cNvPr name="Freeform 2" id="2"/>
          <p:cNvSpPr/>
          <p:nvPr/>
        </p:nvSpPr>
        <p:spPr>
          <a:xfrm flipH="false" flipV="false" rot="0">
            <a:off x="0" y="-2560084"/>
            <a:ext cx="16307593" cy="11050693"/>
          </a:xfrm>
          <a:custGeom>
            <a:avLst/>
            <a:gdLst/>
            <a:ahLst/>
            <a:cxnLst/>
            <a:rect r="r" b="b" t="t" l="l"/>
            <a:pathLst>
              <a:path h="11050693" w="16307593">
                <a:moveTo>
                  <a:pt x="0" y="0"/>
                </a:moveTo>
                <a:lnTo>
                  <a:pt x="16307593" y="0"/>
                </a:lnTo>
                <a:lnTo>
                  <a:pt x="16307593" y="11050693"/>
                </a:lnTo>
                <a:lnTo>
                  <a:pt x="0" y="11050693"/>
                </a:lnTo>
                <a:lnTo>
                  <a:pt x="0" y="0"/>
                </a:lnTo>
                <a:close/>
              </a:path>
            </a:pathLst>
          </a:custGeom>
          <a:blipFill>
            <a:blip r:embed="rId2"/>
            <a:stretch>
              <a:fillRect l="0" t="-688" r="-22169" b="-688"/>
            </a:stretch>
          </a:blipFill>
        </p:spPr>
      </p:sp>
      <p:sp>
        <p:nvSpPr>
          <p:cNvPr name="AutoShape 3" id="3"/>
          <p:cNvSpPr/>
          <p:nvPr/>
        </p:nvSpPr>
        <p:spPr>
          <a:xfrm flipV="true">
            <a:off x="10849122" y="0"/>
            <a:ext cx="0" cy="10287000"/>
          </a:xfrm>
          <a:prstGeom prst="line">
            <a:avLst/>
          </a:prstGeom>
          <a:ln cap="flat" w="38100">
            <a:solidFill>
              <a:srgbClr val="3EDAD8"/>
            </a:solidFill>
            <a:prstDash val="sysDash"/>
            <a:headEnd type="none" len="sm" w="sm"/>
            <a:tailEnd type="none" len="sm" w="sm"/>
          </a:ln>
        </p:spPr>
      </p:sp>
      <p:sp>
        <p:nvSpPr>
          <p:cNvPr name="Freeform 4" id="4"/>
          <p:cNvSpPr/>
          <p:nvPr/>
        </p:nvSpPr>
        <p:spPr>
          <a:xfrm flipH="false" flipV="false" rot="0">
            <a:off x="10868172" y="0"/>
            <a:ext cx="7982801" cy="10287000"/>
          </a:xfrm>
          <a:custGeom>
            <a:avLst/>
            <a:gdLst/>
            <a:ahLst/>
            <a:cxnLst/>
            <a:rect r="r" b="b" t="t" l="l"/>
            <a:pathLst>
              <a:path h="10287000" w="7982801">
                <a:moveTo>
                  <a:pt x="0" y="0"/>
                </a:moveTo>
                <a:lnTo>
                  <a:pt x="7982801" y="0"/>
                </a:lnTo>
                <a:lnTo>
                  <a:pt x="7982801" y="10287000"/>
                </a:lnTo>
                <a:lnTo>
                  <a:pt x="0" y="10287000"/>
                </a:lnTo>
                <a:lnTo>
                  <a:pt x="0" y="0"/>
                </a:lnTo>
                <a:close/>
              </a:path>
            </a:pathLst>
          </a:custGeom>
          <a:blipFill>
            <a:blip r:embed="rId3"/>
            <a:stretch>
              <a:fillRect l="-61020" t="0" r="-6807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0124017"/>
            <a:ext cx="16192500" cy="172508"/>
            <a:chOff x="0" y="0"/>
            <a:chExt cx="4264691" cy="45434"/>
          </a:xfrm>
        </p:grpSpPr>
        <p:sp>
          <p:nvSpPr>
            <p:cNvPr name="Freeform 4" id="4"/>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5" id="5"/>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16192500" y="0"/>
            <a:ext cx="2283181" cy="167947"/>
            <a:chOff x="0" y="0"/>
            <a:chExt cx="601332" cy="44233"/>
          </a:xfrm>
        </p:grpSpPr>
        <p:sp>
          <p:nvSpPr>
            <p:cNvPr name="Freeform 7" id="7"/>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EDAD8"/>
            </a:solidFill>
          </p:spPr>
        </p:sp>
        <p:sp>
          <p:nvSpPr>
            <p:cNvPr name="TextBox 8" id="8"/>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sp>
        <p:nvSpPr>
          <p:cNvPr name="Freeform 9" id="9"/>
          <p:cNvSpPr/>
          <p:nvPr/>
        </p:nvSpPr>
        <p:spPr>
          <a:xfrm flipH="false" flipV="false" rot="0">
            <a:off x="16713565" y="738746"/>
            <a:ext cx="1241050" cy="579909"/>
          </a:xfrm>
          <a:custGeom>
            <a:avLst/>
            <a:gdLst/>
            <a:ahLst/>
            <a:cxnLst/>
            <a:rect r="r" b="b" t="t" l="l"/>
            <a:pathLst>
              <a:path h="579909" w="1241050">
                <a:moveTo>
                  <a:pt x="0" y="0"/>
                </a:moveTo>
                <a:lnTo>
                  <a:pt x="1241051" y="0"/>
                </a:lnTo>
                <a:lnTo>
                  <a:pt x="1241051" y="579908"/>
                </a:lnTo>
                <a:lnTo>
                  <a:pt x="0" y="5799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541888" y="1890154"/>
            <a:ext cx="1412727" cy="942674"/>
          </a:xfrm>
          <a:custGeom>
            <a:avLst/>
            <a:gdLst/>
            <a:ahLst/>
            <a:cxnLst/>
            <a:rect r="r" b="b" t="t" l="l"/>
            <a:pathLst>
              <a:path h="942674" w="1412727">
                <a:moveTo>
                  <a:pt x="0" y="0"/>
                </a:moveTo>
                <a:lnTo>
                  <a:pt x="1412728" y="0"/>
                </a:lnTo>
                <a:lnTo>
                  <a:pt x="1412728" y="942675"/>
                </a:lnTo>
                <a:lnTo>
                  <a:pt x="0" y="942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7553605"/>
            <a:ext cx="13542322" cy="1704695"/>
          </a:xfrm>
          <a:prstGeom prst="rect">
            <a:avLst/>
          </a:prstGeom>
        </p:spPr>
        <p:txBody>
          <a:bodyPr anchor="t" rtlCol="false" tIns="0" lIns="0" bIns="0" rIns="0">
            <a:spAutoFit/>
          </a:bodyPr>
          <a:lstStyle/>
          <a:p>
            <a:pPr>
              <a:lnSpc>
                <a:spcPts val="13175"/>
              </a:lnSpc>
            </a:pPr>
            <a:r>
              <a:rPr lang="en-US" sz="11977">
                <a:solidFill>
                  <a:srgbClr val="3EDAD8"/>
                </a:solidFill>
                <a:latin typeface="Aileron Heavy Bold"/>
              </a:rPr>
              <a:t>HOW IT WORKS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DAFhzhgqhOs</dc:identifier>
  <dcterms:modified xsi:type="dcterms:W3CDTF">2011-08-01T06:04:30Z</dcterms:modified>
  <cp:revision>1</cp:revision>
  <dc:title>Presentation</dc:title>
</cp:coreProperties>
</file>